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85" r:id="rId2"/>
    <p:sldId id="258" r:id="rId3"/>
    <p:sldId id="277" r:id="rId4"/>
    <p:sldId id="271" r:id="rId5"/>
    <p:sldId id="272" r:id="rId6"/>
    <p:sldId id="269" r:id="rId7"/>
    <p:sldId id="279" r:id="rId8"/>
    <p:sldId id="261" r:id="rId9"/>
    <p:sldId id="282" r:id="rId10"/>
    <p:sldId id="262" r:id="rId11"/>
    <p:sldId id="283" r:id="rId12"/>
    <p:sldId id="274" r:id="rId13"/>
    <p:sldId id="266" r:id="rId14"/>
    <p:sldId id="259" r:id="rId15"/>
    <p:sldId id="28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63919"/>
  </p:normalViewPr>
  <p:slideViewPr>
    <p:cSldViewPr snapToGrid="0" snapToObjects="1">
      <p:cViewPr varScale="1">
        <p:scale>
          <a:sx n="43" d="100"/>
          <a:sy n="43" d="100"/>
        </p:scale>
        <p:origin x="155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tiff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jpeg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836AC8-DABD-D64C-9B0F-9A0FF746FC32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B287A-1D4B-8F47-AC87-39428C6B9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231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587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700" dirty="0"/>
              <a:t>Advantages</a:t>
            </a:r>
          </a:p>
          <a:p>
            <a:pPr lvl="1"/>
            <a:r>
              <a:rPr lang="en-US" sz="1700" dirty="0"/>
              <a:t>Very accurate face detection (doesn’t over compensate like the </a:t>
            </a:r>
            <a:r>
              <a:rPr lang="en-US" sz="1700" dirty="0" err="1"/>
              <a:t>haar</a:t>
            </a:r>
            <a:r>
              <a:rPr lang="en-US" sz="1700" dirty="0"/>
              <a:t>)</a:t>
            </a:r>
          </a:p>
          <a:p>
            <a:pPr lvl="1"/>
            <a:r>
              <a:rPr lang="en-US" sz="1700" dirty="0"/>
              <a:t>No need to train its own cascades since it uses gradient to recognize patterns</a:t>
            </a:r>
          </a:p>
          <a:p>
            <a:pPr lvl="1"/>
            <a:r>
              <a:rPr lang="en-US" sz="1700" dirty="0"/>
              <a:t>Great at face recognition (although still not perfect)</a:t>
            </a:r>
          </a:p>
          <a:p>
            <a:pPr lvl="0"/>
            <a:r>
              <a:rPr lang="en-US" sz="1700" dirty="0"/>
              <a:t>Disadvantages</a:t>
            </a:r>
          </a:p>
          <a:p>
            <a:pPr lvl="1"/>
            <a:r>
              <a:rPr lang="en-US" sz="1700" dirty="0"/>
              <a:t>Slower than </a:t>
            </a:r>
            <a:r>
              <a:rPr lang="en-US" sz="1700" dirty="0" err="1"/>
              <a:t>haar</a:t>
            </a:r>
            <a:r>
              <a:rPr lang="en-US" sz="1700" dirty="0"/>
              <a:t> but still fast enough to detect faces</a:t>
            </a:r>
          </a:p>
          <a:p>
            <a:pPr marL="0" indent="0">
              <a:buNone/>
            </a:pPr>
            <a:r>
              <a:rPr lang="en-US" sz="1700" dirty="0"/>
              <a:t>	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041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40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decided to add additional features to our code</a:t>
            </a:r>
          </a:p>
          <a:p>
            <a:endParaRPr lang="en-US" dirty="0"/>
          </a:p>
          <a:p>
            <a:r>
              <a:rPr lang="en-US" dirty="0"/>
              <a:t>We used </a:t>
            </a:r>
            <a:r>
              <a:rPr lang="en-US" dirty="0" err="1"/>
              <a:t>webscraping</a:t>
            </a:r>
            <a:r>
              <a:rPr lang="en-US" dirty="0"/>
              <a:t> to link our Instagram accounts to the live face recognition</a:t>
            </a:r>
          </a:p>
          <a:p>
            <a:endParaRPr lang="en-US" dirty="0"/>
          </a:p>
          <a:p>
            <a:r>
              <a:rPr lang="en-US" dirty="0"/>
              <a:t>We </a:t>
            </a:r>
            <a:r>
              <a:rPr lang="en-US" dirty="0" err="1"/>
              <a:t>throught</a:t>
            </a:r>
            <a:r>
              <a:rPr lang="en-US" dirty="0"/>
              <a:t> a User interface would look cool for the presentation</a:t>
            </a:r>
          </a:p>
          <a:p>
            <a:endParaRPr lang="en-US" dirty="0"/>
          </a:p>
          <a:p>
            <a:r>
              <a:rPr lang="en-US" dirty="0"/>
              <a:t>We decided to ad a retrain and </a:t>
            </a:r>
            <a:r>
              <a:rPr lang="en-US" dirty="0" err="1"/>
              <a:t>caputure</a:t>
            </a:r>
            <a:r>
              <a:rPr lang="en-US" dirty="0"/>
              <a:t> option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897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1889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IMPORTS AND PACKAGES NEEDED</a:t>
            </a:r>
          </a:p>
          <a:p>
            <a:r>
              <a:rPr lang="en-US" dirty="0"/>
              <a:t>	cv2</a:t>
            </a:r>
          </a:p>
          <a:p>
            <a:r>
              <a:rPr lang="en-US" dirty="0"/>
              <a:t>	</a:t>
            </a:r>
            <a:r>
              <a:rPr lang="en-US" dirty="0" err="1"/>
              <a:t>face_recognition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Imutils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631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Applications and other things that we can use our code for.</a:t>
            </a:r>
          </a:p>
          <a:p>
            <a:r>
              <a:rPr lang="en-US" dirty="0"/>
              <a:t>Link to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06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Proposal:</a:t>
            </a:r>
          </a:p>
          <a:p>
            <a:r>
              <a:rPr lang="en-US" dirty="0"/>
              <a:t>	Must be able to identify between Gregg and Cristina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061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FFFFFF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FFFFFF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FFFFF"/>
                </a:solidFill>
              </a:rPr>
              <a:t>We found out about packages such as OpenCV, </a:t>
            </a:r>
            <a:r>
              <a:rPr lang="en-US" sz="1200" dirty="0" err="1">
                <a:solidFill>
                  <a:srgbClr val="FFFFFF"/>
                </a:solidFill>
              </a:rPr>
              <a:t>face_recognition</a:t>
            </a:r>
            <a:r>
              <a:rPr lang="en-US" sz="1200" dirty="0">
                <a:solidFill>
                  <a:srgbClr val="FFFFFF"/>
                </a:solidFill>
              </a:rPr>
              <a:t> </a:t>
            </a:r>
          </a:p>
          <a:p>
            <a:endParaRPr lang="en-US" dirty="0"/>
          </a:p>
          <a:p>
            <a:r>
              <a:rPr lang="en-US" sz="1200" dirty="0">
                <a:solidFill>
                  <a:srgbClr val="FFFFFF"/>
                </a:solidFill>
              </a:rPr>
              <a:t>Algorithms such as Haar Cascades, HOG, CNN</a:t>
            </a:r>
          </a:p>
          <a:p>
            <a:endParaRPr lang="en-US" sz="1200" dirty="0">
              <a:solidFill>
                <a:srgbClr val="FFFFFF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FFFFF"/>
                </a:solidFill>
              </a:rPr>
              <a:t>We started researching about face recognition in images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80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example</a:t>
            </a:r>
          </a:p>
          <a:p>
            <a:endParaRPr lang="en-US" dirty="0"/>
          </a:p>
          <a:p>
            <a:r>
              <a:rPr lang="en-US" dirty="0"/>
              <a:t>After our success in this, </a:t>
            </a:r>
          </a:p>
          <a:p>
            <a:endParaRPr lang="en-US" dirty="0"/>
          </a:p>
          <a:p>
            <a:r>
              <a:rPr lang="en-US" dirty="0"/>
              <a:t>We moved on to do implementing this code to a live webcam feed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99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first, there were many problems but when we got through them, We made our first face detection live.</a:t>
            </a:r>
          </a:p>
          <a:p>
            <a:endParaRPr lang="en-US" dirty="0"/>
          </a:p>
          <a:p>
            <a:r>
              <a:rPr lang="en-US" dirty="0"/>
              <a:t>We decided to move on to recognition</a:t>
            </a:r>
          </a:p>
          <a:p>
            <a:endParaRPr lang="en-US" dirty="0"/>
          </a:p>
          <a:p>
            <a:r>
              <a:rPr lang="en-US" dirty="0"/>
              <a:t>When we tried implementing Haar Cascades in out code, it worked great</a:t>
            </a:r>
          </a:p>
          <a:p>
            <a:r>
              <a:rPr lang="en-US" dirty="0"/>
              <a:t>But it was confused on recognition. It made a lot of mistakes because of bias in color and brightness.</a:t>
            </a:r>
          </a:p>
          <a:p>
            <a:endParaRPr lang="en-US" dirty="0"/>
          </a:p>
          <a:p>
            <a:r>
              <a:rPr lang="en-US" dirty="0"/>
              <a:t>So… we added gradients to the code. </a:t>
            </a:r>
          </a:p>
          <a:p>
            <a:r>
              <a:rPr lang="en-US" dirty="0"/>
              <a:t>(show the next slide)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20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Was able to finally identify between Gregg and Cristina</a:t>
            </a:r>
          </a:p>
          <a:p>
            <a:r>
              <a:rPr lang="en-US" dirty="0"/>
              <a:t>But there were more problem that we didn’t like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Problems:</a:t>
            </a:r>
          </a:p>
          <a:p>
            <a:r>
              <a:rPr lang="en-US" dirty="0"/>
              <a:t>	When adding more faces, it became less and less accurate</a:t>
            </a:r>
          </a:p>
          <a:p>
            <a:r>
              <a:rPr lang="en-US" dirty="0"/>
              <a:t>	We needed a huge collection of data to train another cascade</a:t>
            </a:r>
          </a:p>
          <a:p>
            <a:r>
              <a:rPr lang="en-US" dirty="0"/>
              <a:t>	Will take 4 hours to train each cascade, will need hundreds of different images.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42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25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400" dirty="0"/>
              <a:t>Advantages</a:t>
            </a:r>
          </a:p>
          <a:p>
            <a:pPr lvl="1"/>
            <a:r>
              <a:rPr lang="en-US" sz="1400" dirty="0"/>
              <a:t>Faster</a:t>
            </a:r>
          </a:p>
          <a:p>
            <a:pPr lvl="1"/>
            <a:r>
              <a:rPr lang="en-US" sz="1400" dirty="0"/>
              <a:t>Great at face detection (But sometimes detects faces where there are no faces) Because Haar algorithm is based on line detection.</a:t>
            </a:r>
          </a:p>
          <a:p>
            <a:pPr lvl="1"/>
            <a:r>
              <a:rPr lang="en-US" sz="1400" dirty="0"/>
              <a:t>Less accurate than HOG but can be better depending on data sets. Can be accurate if trained properly (create  and train own cascade)</a:t>
            </a:r>
          </a:p>
          <a:p>
            <a:pPr lvl="0"/>
            <a:r>
              <a:rPr lang="en-US" sz="1400" dirty="0"/>
              <a:t>Disadvantages</a:t>
            </a:r>
          </a:p>
          <a:p>
            <a:pPr lvl="1"/>
            <a:r>
              <a:rPr lang="en-US" sz="1400" dirty="0"/>
              <a:t>Bad at recognition (mistakes some faces for other faces)</a:t>
            </a:r>
          </a:p>
          <a:p>
            <a:pPr lvl="1"/>
            <a:r>
              <a:rPr lang="en-US" sz="1400" dirty="0"/>
              <a:t>Needs a bigger data set to train for specific people. 100 images to train a cascade</a:t>
            </a:r>
          </a:p>
          <a:p>
            <a:pPr lvl="1"/>
            <a:r>
              <a:rPr lang="en-US" sz="1400" dirty="0"/>
              <a:t>Time consuming if accuracy is critical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723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B287A-1D4B-8F47-AC87-39428C6B90C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89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B182-FD17-E741-BDB2-57E233C48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79F91-F0D7-F940-98E9-204E8F794B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AEC38-BAD3-AE4B-91F9-886D8E503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3AA23-E39A-6C42-92B0-3509F0D93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A4284-5D45-3647-BB10-257B91FCB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271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39F6D-7D36-3F47-B922-BF808CB8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58238A-A679-9F4F-A837-7036A8C4B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D4A72-918B-564F-8B3F-1A06398E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714B0-4817-1F49-B208-927572FC0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1599B-1513-5745-A70C-DF9A6C0FA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061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EC499D-5115-3A4C-AE14-CE1904ACB8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898A7A-6BCA-F44F-87BC-07A27EB2D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56611-09B3-4644-A193-2F41DCBB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CF542-DDC4-CE48-9277-D3D4802F1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C8003-13E0-3742-AFE2-86B67BC60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73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E7796-4C5E-014B-BBBE-09858CCD4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22762-4D8C-A54F-9F6B-AA6126697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54048-17E5-4D43-9759-507F7BEF9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6B290-EA93-144E-876B-A00608F1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F8980-C141-A94E-B069-976D18E3F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12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A7F28-575C-B64F-98D7-311DD34ED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74D12B-7BFB-AF41-BB34-DFD7539B4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A65B0-B498-DA4D-99FE-24207FF57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B4A1E-BAE8-EF4C-B254-BBCCE7E06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BBA50-2A7A-4343-8A6D-33F685382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4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BE7DB-4DA8-9F45-BF68-0B2C6EDD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DE864-206A-3945-8BDD-4F02EF106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CF0738-85C7-9042-9A26-41C50E8AA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1D601F-BD0C-3A42-B263-1EA7D2C91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9875D-5396-FE4E-9155-5D251A775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80739-3693-764B-AC9E-E199D8740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27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0D368-2EA7-984C-963E-57831597D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9EB58E-8F7C-7248-A4AD-FBA7D227B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04F66C-8B1A-3E44-AED5-AA42082FA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485956-2B79-384C-BEA1-98FB32A9E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952280-0C8C-0043-939F-7BAFA85E8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73931B-1F50-204E-914D-23C279CDF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4F8B25-C416-F245-A3FC-A9F1ADE79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FEBC20-DA6F-E143-8187-F1950F018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33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3CD81-1400-6D42-9E56-D539A0CB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1E6125-57EB-294D-AA13-A97DF8DC0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BCD652-14D0-5C45-BD8C-E297B465D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DF1AE0-4469-E248-8905-829E0DB76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07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F08842-A61D-124D-94AF-2EF61C2BE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CECB79-D59D-7346-9D76-142CFCFF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E1D41-BF81-854F-A1F6-D62C66548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53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46AE4-2820-BD4C-8450-E2EA0307A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0037B-58FA-9141-A9FE-18543DF77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53DF48-E7BB-7A4C-AC85-3A74F73D7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4E9D9-8136-3440-9CBF-5507E7E31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F24C2-75F0-1245-B02F-8730938E6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664CE-19BB-A24E-B1CF-66427DC2D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29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F3088-3746-694C-9F08-F6051C4D4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B189DF-27F7-6D4C-847C-AA1EA49AF0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1B6C55-3FED-1D40-98AE-8C3EFBC5C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66EA3-ECDD-C648-8A7F-92A02784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C1B4D-5CDB-A842-ACF0-A8CD39149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085F5-6990-3546-B5B8-36727A0E5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236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021D3E-F7DC-3D44-817A-07C27A3C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CC47C4-EAE6-6B4F-9FB7-E351E5863E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705A1-2119-6348-A4B0-11726F08B1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9892F-0973-354B-941B-8C2D7043C1B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BBFB8-1AA9-DD4B-A34D-6F9E41227E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126F8-F78B-A946-905D-5E1D805B4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27175-0767-2045-871E-3E155F6C3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1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tiff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image" Target="../media/image25.tiff"/><Relationship Id="rId7" Type="http://schemas.openxmlformats.org/officeDocument/2006/relationships/image" Target="../media/image29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tiff"/><Relationship Id="rId5" Type="http://schemas.openxmlformats.org/officeDocument/2006/relationships/image" Target="../media/image27.tiff"/><Relationship Id="rId4" Type="http://schemas.openxmlformats.org/officeDocument/2006/relationships/image" Target="../media/image26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AA9361-27CF-7A4C-B1F3-1C64D3A5DC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98E632-88D2-D944-8DED-0C95B5C30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362" y="1826712"/>
            <a:ext cx="8901113" cy="320457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FACIAL RECOGNITION</a:t>
            </a:r>
            <a:b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Gregg Legarda and Cristina Giraldo</a:t>
            </a:r>
            <a:b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Machine Learning 1</a:t>
            </a:r>
            <a:b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DATS 6202</a:t>
            </a:r>
          </a:p>
        </p:txBody>
      </p:sp>
    </p:spTree>
    <p:extLst>
      <p:ext uri="{BB962C8B-B14F-4D97-AF65-F5344CB8AC3E}">
        <p14:creationId xmlns:p14="http://schemas.microsoft.com/office/powerpoint/2010/main" val="32557000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F2421-41C2-584B-BBE5-1C6A5090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5006336" cy="1325563"/>
          </a:xfrm>
        </p:spPr>
        <p:txBody>
          <a:bodyPr>
            <a:normAutofit/>
          </a:bodyPr>
          <a:lstStyle/>
          <a:p>
            <a:r>
              <a:rPr lang="en-US" sz="6000" b="1" dirty="0"/>
              <a:t>HOG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69B0-003F-6A4D-9344-3EA9748F6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5006336" cy="3181684"/>
          </a:xfrm>
        </p:spPr>
        <p:txBody>
          <a:bodyPr anchor="t">
            <a:normAutofit/>
          </a:bodyPr>
          <a:lstStyle/>
          <a:p>
            <a:pPr lvl="0"/>
            <a:r>
              <a:rPr lang="en-US" sz="2400" dirty="0"/>
              <a:t>Advantages</a:t>
            </a:r>
          </a:p>
          <a:p>
            <a:pPr lvl="1"/>
            <a:r>
              <a:rPr lang="en-US" dirty="0"/>
              <a:t>Very accurate face detection </a:t>
            </a:r>
          </a:p>
          <a:p>
            <a:pPr lvl="1"/>
            <a:r>
              <a:rPr lang="en-US" dirty="0"/>
              <a:t>No need to train its own cascades s</a:t>
            </a:r>
          </a:p>
          <a:p>
            <a:pPr lvl="1"/>
            <a:r>
              <a:rPr lang="en-US" dirty="0"/>
              <a:t>Great at face recognition </a:t>
            </a:r>
          </a:p>
          <a:p>
            <a:pPr lvl="0"/>
            <a:r>
              <a:rPr lang="en-US" sz="2400" dirty="0"/>
              <a:t>Disadvantages</a:t>
            </a:r>
          </a:p>
          <a:p>
            <a:pPr lvl="1"/>
            <a:r>
              <a:rPr lang="en-US" dirty="0"/>
              <a:t>Slower than Haar</a:t>
            </a:r>
            <a:endParaRPr lang="en-US" sz="2400" dirty="0"/>
          </a:p>
          <a:p>
            <a:endParaRPr lang="en-US" sz="17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9218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26F7AC-FFDE-824A-96A5-8A716C66D0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670" r="12920"/>
          <a:stretch/>
        </p:blipFill>
        <p:spPr>
          <a:xfrm>
            <a:off x="6167846" y="10"/>
            <a:ext cx="6024154" cy="685799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65850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205D939-00C4-4F2E-9797-3170DD040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EE4E44-1403-472B-8C01-D354CB8F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D341B0-D266-E74B-AA1D-4EF32CEF0B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8" b="2"/>
          <a:stretch/>
        </p:blipFill>
        <p:spPr>
          <a:xfrm>
            <a:off x="6421035" y="643467"/>
            <a:ext cx="5129784" cy="557106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83CCE40-4C5F-42D3-86D9-7892AD1E9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5D4B7C-B3E0-1044-A635-9FFF5328EA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12" r="3011" b="2"/>
          <a:stretch/>
        </p:blipFill>
        <p:spPr>
          <a:xfrm>
            <a:off x="641180" y="643467"/>
            <a:ext cx="512978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91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09A19-1EFB-CD49-8681-DB0576644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9314" y="1396289"/>
            <a:ext cx="4375586" cy="1325563"/>
          </a:xfrm>
        </p:spPr>
        <p:txBody>
          <a:bodyPr>
            <a:noAutofit/>
          </a:bodyPr>
          <a:lstStyle/>
          <a:p>
            <a:r>
              <a:rPr lang="en-US" sz="4800" b="1" dirty="0"/>
              <a:t>Extra Features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0ED52484-C939-4951-85D6-79046BBC6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67397" cy="3481744"/>
          </a:xfrm>
          <a:custGeom>
            <a:avLst/>
            <a:gdLst>
              <a:gd name="connsiteX0" fmla="*/ 0 w 4067397"/>
              <a:gd name="connsiteY0" fmla="*/ 0 h 3481744"/>
              <a:gd name="connsiteX1" fmla="*/ 3741230 w 4067397"/>
              <a:gd name="connsiteY1" fmla="*/ 0 h 3481744"/>
              <a:gd name="connsiteX2" fmla="*/ 3789282 w 4067397"/>
              <a:gd name="connsiteY2" fmla="*/ 79096 h 3481744"/>
              <a:gd name="connsiteX3" fmla="*/ 4067397 w 4067397"/>
              <a:gd name="connsiteY3" fmla="*/ 1177456 h 3481744"/>
              <a:gd name="connsiteX4" fmla="*/ 1763109 w 4067397"/>
              <a:gd name="connsiteY4" fmla="*/ 3481744 h 3481744"/>
              <a:gd name="connsiteX5" fmla="*/ 133731 w 4067397"/>
              <a:gd name="connsiteY5" fmla="*/ 2806834 h 3481744"/>
              <a:gd name="connsiteX6" fmla="*/ 0 w 4067397"/>
              <a:gd name="connsiteY6" fmla="*/ 2659692 h 348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67397" h="3481744">
                <a:moveTo>
                  <a:pt x="0" y="0"/>
                </a:moveTo>
                <a:lnTo>
                  <a:pt x="3741230" y="0"/>
                </a:lnTo>
                <a:lnTo>
                  <a:pt x="3789282" y="79096"/>
                </a:lnTo>
                <a:cubicBezTo>
                  <a:pt x="3966649" y="405598"/>
                  <a:pt x="4067397" y="779761"/>
                  <a:pt x="4067397" y="1177456"/>
                </a:cubicBezTo>
                <a:cubicBezTo>
                  <a:pt x="4067397" y="2450079"/>
                  <a:pt x="3035732" y="3481744"/>
                  <a:pt x="1763109" y="3481744"/>
                </a:cubicBezTo>
                <a:cubicBezTo>
                  <a:pt x="1126798" y="3481744"/>
                  <a:pt x="550726" y="3223828"/>
                  <a:pt x="133731" y="2806834"/>
                </a:cubicBezTo>
                <a:lnTo>
                  <a:pt x="0" y="2659692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23AC743-1CAC-4594-8F81-8E5C1E45B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5804" y="452999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481383-6E34-C346-ADE9-3EAC95B410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455" b="1"/>
          <a:stretch/>
        </p:blipFill>
        <p:spPr>
          <a:xfrm>
            <a:off x="4700396" y="617591"/>
            <a:ext cx="1691640" cy="1691640"/>
          </a:xfrm>
          <a:custGeom>
            <a:avLst/>
            <a:gdLst>
              <a:gd name="connsiteX0" fmla="*/ 822960 w 1645920"/>
              <a:gd name="connsiteY0" fmla="*/ 0 h 1645920"/>
              <a:gd name="connsiteX1" fmla="*/ 1645920 w 1645920"/>
              <a:gd name="connsiteY1" fmla="*/ 822960 h 1645920"/>
              <a:gd name="connsiteX2" fmla="*/ 822960 w 1645920"/>
              <a:gd name="connsiteY2" fmla="*/ 1645920 h 1645920"/>
              <a:gd name="connsiteX3" fmla="*/ 0 w 1645920"/>
              <a:gd name="connsiteY3" fmla="*/ 822960 h 1645920"/>
              <a:gd name="connsiteX4" fmla="*/ 822960 w 1645920"/>
              <a:gd name="connsiteY4" fmla="*/ 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5920" h="1645920">
                <a:moveTo>
                  <a:pt x="822960" y="0"/>
                </a:moveTo>
                <a:cubicBezTo>
                  <a:pt x="1277468" y="0"/>
                  <a:pt x="1645920" y="368452"/>
                  <a:pt x="1645920" y="822960"/>
                </a:cubicBezTo>
                <a:cubicBezTo>
                  <a:pt x="1645920" y="1277468"/>
                  <a:pt x="1277468" y="1645920"/>
                  <a:pt x="822960" y="1645920"/>
                </a:cubicBezTo>
                <a:cubicBezTo>
                  <a:pt x="368452" y="1645920"/>
                  <a:pt x="0" y="1277468"/>
                  <a:pt x="0" y="822960"/>
                </a:cubicBezTo>
                <a:cubicBezTo>
                  <a:pt x="0" y="368452"/>
                  <a:pt x="368452" y="0"/>
                  <a:pt x="822960" y="0"/>
                </a:cubicBezTo>
                <a:close/>
              </a:path>
            </a:pathLst>
          </a:custGeom>
        </p:spPr>
      </p:pic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F8EA8C-4EAB-49EE-BBAB-78BE910D2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041056"/>
            <a:ext cx="3216344" cy="2816945"/>
          </a:xfrm>
          <a:custGeom>
            <a:avLst/>
            <a:gdLst>
              <a:gd name="connsiteX0" fmla="*/ 1360112 w 3216344"/>
              <a:gd name="connsiteY0" fmla="*/ 0 h 2816945"/>
              <a:gd name="connsiteX1" fmla="*/ 3216344 w 3216344"/>
              <a:gd name="connsiteY1" fmla="*/ 1856232 h 2816945"/>
              <a:gd name="connsiteX2" fmla="*/ 2992307 w 3216344"/>
              <a:gd name="connsiteY2" fmla="*/ 2741023 h 2816945"/>
              <a:gd name="connsiteX3" fmla="*/ 2946183 w 3216344"/>
              <a:gd name="connsiteY3" fmla="*/ 2816945 h 2816945"/>
              <a:gd name="connsiteX4" fmla="*/ 0 w 3216344"/>
              <a:gd name="connsiteY4" fmla="*/ 2816945 h 2816945"/>
              <a:gd name="connsiteX5" fmla="*/ 0 w 3216344"/>
              <a:gd name="connsiteY5" fmla="*/ 596005 h 2816945"/>
              <a:gd name="connsiteX6" fmla="*/ 47558 w 3216344"/>
              <a:gd name="connsiteY6" fmla="*/ 543678 h 2816945"/>
              <a:gd name="connsiteX7" fmla="*/ 1360112 w 3216344"/>
              <a:gd name="connsiteY7" fmla="*/ 0 h 281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16344" h="2816945">
                <a:moveTo>
                  <a:pt x="1360112" y="0"/>
                </a:moveTo>
                <a:cubicBezTo>
                  <a:pt x="2385281" y="0"/>
                  <a:pt x="3216344" y="831063"/>
                  <a:pt x="3216344" y="1856232"/>
                </a:cubicBezTo>
                <a:cubicBezTo>
                  <a:pt x="3216344" y="2176598"/>
                  <a:pt x="3135186" y="2478007"/>
                  <a:pt x="2992307" y="2741023"/>
                </a:cubicBezTo>
                <a:lnTo>
                  <a:pt x="2946183" y="2816945"/>
                </a:lnTo>
                <a:lnTo>
                  <a:pt x="0" y="2816945"/>
                </a:lnTo>
                <a:lnTo>
                  <a:pt x="0" y="596005"/>
                </a:lnTo>
                <a:lnTo>
                  <a:pt x="47558" y="543678"/>
                </a:lnTo>
                <a:cubicBezTo>
                  <a:pt x="383470" y="207766"/>
                  <a:pt x="847528" y="0"/>
                  <a:pt x="136011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973AF05-1CBD-4B57-BB0F-EAEF9F8FB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0935" y="2871982"/>
            <a:ext cx="2834640" cy="28346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9A1AB5-0400-AD4A-8458-2289F99AB5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" b="6"/>
          <a:stretch/>
        </p:blipFill>
        <p:spPr>
          <a:xfrm>
            <a:off x="3545527" y="3036574"/>
            <a:ext cx="2505456" cy="2505456"/>
          </a:xfrm>
          <a:custGeom>
            <a:avLst/>
            <a:gdLst>
              <a:gd name="connsiteX0" fmla="*/ 1252728 w 2505456"/>
              <a:gd name="connsiteY0" fmla="*/ 0 h 2505456"/>
              <a:gd name="connsiteX1" fmla="*/ 2505456 w 2505456"/>
              <a:gd name="connsiteY1" fmla="*/ 1252728 h 2505456"/>
              <a:gd name="connsiteX2" fmla="*/ 1252728 w 2505456"/>
              <a:gd name="connsiteY2" fmla="*/ 2505456 h 2505456"/>
              <a:gd name="connsiteX3" fmla="*/ 0 w 2505456"/>
              <a:gd name="connsiteY3" fmla="*/ 1252728 h 2505456"/>
              <a:gd name="connsiteX4" fmla="*/ 1252728 w 2505456"/>
              <a:gd name="connsiteY4" fmla="*/ 0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5456" h="2505456">
                <a:moveTo>
                  <a:pt x="1252728" y="0"/>
                </a:moveTo>
                <a:cubicBezTo>
                  <a:pt x="1944591" y="0"/>
                  <a:pt x="2505456" y="560865"/>
                  <a:pt x="2505456" y="1252728"/>
                </a:cubicBezTo>
                <a:cubicBezTo>
                  <a:pt x="2505456" y="1944591"/>
                  <a:pt x="1944591" y="2505456"/>
                  <a:pt x="1252728" y="2505456"/>
                </a:cubicBezTo>
                <a:cubicBezTo>
                  <a:pt x="560865" y="2505456"/>
                  <a:pt x="0" y="1944591"/>
                  <a:pt x="0" y="1252728"/>
                </a:cubicBezTo>
                <a:cubicBezTo>
                  <a:pt x="0" y="560865"/>
                  <a:pt x="560865" y="0"/>
                  <a:pt x="1252728" y="0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9681C6-222A-834C-B275-294AF0DEE6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361" r="11352" b="2"/>
          <a:stretch/>
        </p:blipFill>
        <p:spPr>
          <a:xfrm>
            <a:off x="20" y="10"/>
            <a:ext cx="3904480" cy="3318836"/>
          </a:xfrm>
          <a:custGeom>
            <a:avLst/>
            <a:gdLst>
              <a:gd name="connsiteX0" fmla="*/ 0 w 3904500"/>
              <a:gd name="connsiteY0" fmla="*/ 0 h 3318846"/>
              <a:gd name="connsiteX1" fmla="*/ 3550823 w 3904500"/>
              <a:gd name="connsiteY1" fmla="*/ 0 h 3318846"/>
              <a:gd name="connsiteX2" fmla="*/ 3646046 w 3904500"/>
              <a:gd name="connsiteY2" fmla="*/ 156742 h 3318846"/>
              <a:gd name="connsiteX3" fmla="*/ 3904500 w 3904500"/>
              <a:gd name="connsiteY3" fmla="*/ 1177456 h 3318846"/>
              <a:gd name="connsiteX4" fmla="*/ 1763110 w 3904500"/>
              <a:gd name="connsiteY4" fmla="*/ 3318846 h 3318846"/>
              <a:gd name="connsiteX5" fmla="*/ 110709 w 3904500"/>
              <a:gd name="connsiteY5" fmla="*/ 2539579 h 3318846"/>
              <a:gd name="connsiteX6" fmla="*/ 0 w 3904500"/>
              <a:gd name="connsiteY6" fmla="*/ 2391530 h 3318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04500" h="3318846">
                <a:moveTo>
                  <a:pt x="0" y="0"/>
                </a:moveTo>
                <a:lnTo>
                  <a:pt x="3550823" y="0"/>
                </a:lnTo>
                <a:lnTo>
                  <a:pt x="3646046" y="156742"/>
                </a:lnTo>
                <a:cubicBezTo>
                  <a:pt x="3810874" y="460163"/>
                  <a:pt x="3904500" y="807876"/>
                  <a:pt x="3904500" y="1177456"/>
                </a:cubicBezTo>
                <a:cubicBezTo>
                  <a:pt x="3904500" y="2360113"/>
                  <a:pt x="2945767" y="3318846"/>
                  <a:pt x="1763110" y="3318846"/>
                </a:cubicBezTo>
                <a:cubicBezTo>
                  <a:pt x="1097866" y="3318846"/>
                  <a:pt x="503472" y="3015497"/>
                  <a:pt x="110709" y="2539579"/>
                </a:cubicBezTo>
                <a:lnTo>
                  <a:pt x="0" y="2391530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9A564A-B3C2-554D-999B-24876E23008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88" r="10334" b="1"/>
          <a:stretch/>
        </p:blipFill>
        <p:spPr>
          <a:xfrm>
            <a:off x="1" y="4207014"/>
            <a:ext cx="3050387" cy="2654675"/>
          </a:xfrm>
          <a:custGeom>
            <a:avLst/>
            <a:gdLst>
              <a:gd name="connsiteX0" fmla="*/ 1360112 w 3050387"/>
              <a:gd name="connsiteY0" fmla="*/ 0 h 2654675"/>
              <a:gd name="connsiteX1" fmla="*/ 3050387 w 3050387"/>
              <a:gd name="connsiteY1" fmla="*/ 1690275 h 2654675"/>
              <a:gd name="connsiteX2" fmla="*/ 2761715 w 3050387"/>
              <a:gd name="connsiteY2" fmla="*/ 2635324 h 2654675"/>
              <a:gd name="connsiteX3" fmla="*/ 2747244 w 3050387"/>
              <a:gd name="connsiteY3" fmla="*/ 2654675 h 2654675"/>
              <a:gd name="connsiteX4" fmla="*/ 0 w 3050387"/>
              <a:gd name="connsiteY4" fmla="*/ 2654675 h 2654675"/>
              <a:gd name="connsiteX5" fmla="*/ 0 w 3050387"/>
              <a:gd name="connsiteY5" fmla="*/ 689742 h 2654675"/>
              <a:gd name="connsiteX6" fmla="*/ 55814 w 3050387"/>
              <a:gd name="connsiteY6" fmla="*/ 615103 h 2654675"/>
              <a:gd name="connsiteX7" fmla="*/ 1360112 w 3050387"/>
              <a:gd name="connsiteY7" fmla="*/ 0 h 265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50387" h="2654675">
                <a:moveTo>
                  <a:pt x="1360112" y="0"/>
                </a:moveTo>
                <a:cubicBezTo>
                  <a:pt x="2293625" y="0"/>
                  <a:pt x="3050387" y="756762"/>
                  <a:pt x="3050387" y="1690275"/>
                </a:cubicBezTo>
                <a:cubicBezTo>
                  <a:pt x="3050387" y="2040343"/>
                  <a:pt x="2943967" y="2365554"/>
                  <a:pt x="2761715" y="2635324"/>
                </a:cubicBezTo>
                <a:lnTo>
                  <a:pt x="2747244" y="2654675"/>
                </a:lnTo>
                <a:lnTo>
                  <a:pt x="0" y="2654675"/>
                </a:lnTo>
                <a:lnTo>
                  <a:pt x="0" y="689742"/>
                </a:lnTo>
                <a:lnTo>
                  <a:pt x="55814" y="615103"/>
                </a:lnTo>
                <a:cubicBezTo>
                  <a:pt x="365835" y="239445"/>
                  <a:pt x="835011" y="0"/>
                  <a:pt x="1360112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A05FF-23B9-EB4D-83BC-374BF9024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9313" y="2871982"/>
            <a:ext cx="4375579" cy="3100193"/>
          </a:xfrm>
        </p:spPr>
        <p:txBody>
          <a:bodyPr anchor="t">
            <a:normAutofit/>
          </a:bodyPr>
          <a:lstStyle/>
          <a:p>
            <a:r>
              <a:rPr lang="en-US" sz="2400" b="1" dirty="0"/>
              <a:t>Web Scraping</a:t>
            </a:r>
          </a:p>
          <a:p>
            <a:r>
              <a:rPr lang="en-US" sz="2400" b="1" dirty="0"/>
              <a:t>Dash Plotly User Interface</a:t>
            </a:r>
          </a:p>
          <a:p>
            <a:r>
              <a:rPr lang="en-US" sz="2400" b="1" dirty="0"/>
              <a:t>Capture Image and Retraining Option</a:t>
            </a:r>
          </a:p>
        </p:txBody>
      </p:sp>
    </p:spTree>
    <p:extLst>
      <p:ext uri="{BB962C8B-B14F-4D97-AF65-F5344CB8AC3E}">
        <p14:creationId xmlns:p14="http://schemas.microsoft.com/office/powerpoint/2010/main" val="346235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1408022-0996-5348-B3E0-535DDB2164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8" b="16009"/>
          <a:stretch/>
        </p:blipFill>
        <p:spPr>
          <a:xfrm>
            <a:off x="0" y="-5"/>
            <a:ext cx="12192000" cy="685801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1FBCB95-389E-4A3B-A32D-E5E26CD8F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1554" y="1931495"/>
            <a:ext cx="8368893" cy="2995011"/>
          </a:xfrm>
          <a:prstGeom prst="rect">
            <a:avLst/>
          </a:prstGeom>
          <a:solidFill>
            <a:schemeClr val="bg1">
              <a:alpha val="80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8A4E45-233B-4B5C-B9A3-2791BF6FC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7212" y="2093976"/>
            <a:ext cx="8037576" cy="2670048"/>
          </a:xfrm>
          <a:prstGeom prst="rect">
            <a:avLst/>
          </a:prstGeom>
          <a:noFill/>
          <a:ln w="19050" cap="sq" cmpd="sng" algn="ctr">
            <a:solidFill>
              <a:schemeClr val="tx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00D3D-1ED7-134E-93B0-9306354F9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1804" y="2280543"/>
            <a:ext cx="7708392" cy="1617688"/>
          </a:xfrm>
        </p:spPr>
        <p:txBody>
          <a:bodyPr>
            <a:normAutofit/>
          </a:bodyPr>
          <a:lstStyle/>
          <a:p>
            <a:r>
              <a:rPr lang="en-US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19F598-3E5A-E141-B070-6722C4EE75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1804" y="3898231"/>
            <a:ext cx="7708392" cy="699091"/>
          </a:xfrm>
        </p:spPr>
        <p:txBody>
          <a:bodyPr>
            <a:normAutofit/>
          </a:bodyPr>
          <a:lstStyle/>
          <a:p>
            <a:r>
              <a:rPr lang="en-US"/>
              <a:t>(It is not perfect with recognition but is pretty accurate)</a:t>
            </a:r>
          </a:p>
        </p:txBody>
      </p:sp>
    </p:spTree>
    <p:extLst>
      <p:ext uri="{BB962C8B-B14F-4D97-AF65-F5344CB8AC3E}">
        <p14:creationId xmlns:p14="http://schemas.microsoft.com/office/powerpoint/2010/main" val="4364723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922 0.24861" pathEditMode="relative" ptsTypes="AA">
                                      <p:cBhvr>
                                        <p:cTn id="6" dur="3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4922 0.24861 L -0.24922 0.20129" pathEditMode="relative" ptsTypes="AA">
                                      <p:cBhvr>
                                        <p:cTn id="11" dur="3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00"/>
                            </p:stCondLst>
                            <p:childTnLst>
                              <p:par>
                                <p:cTn id="13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4922 0.20129 L 0.05437 -0.24861" pathEditMode="relative" ptsTypes="AA">
                                      <p:cBhvr>
                                        <p:cTn id="14" dur="3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5437 -0.24861 L 0 0" pathEditMode="relative" ptsTypes="AA">
                                      <p:cBhvr>
                                        <p:cTn id="17" dur="3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9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5000"/>
                            </p:stCondLst>
                            <p:childTnLst>
                              <p:par>
                                <p:cTn id="2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22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5FFBD-5BE9-0245-A119-3CA52505C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4"/>
            <a:ext cx="5120114" cy="2106613"/>
          </a:xfrm>
        </p:spPr>
        <p:txBody>
          <a:bodyPr>
            <a:normAutofit/>
          </a:bodyPr>
          <a:lstStyle/>
          <a:p>
            <a:r>
              <a:rPr lang="en-US" dirty="0"/>
              <a:t>Code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A1986-0887-364A-AF92-313D92C61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Imports and packages needed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69BD56-CC57-4231-9735-1DB353E770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552" b="-1"/>
          <a:stretch/>
        </p:blipFill>
        <p:spPr>
          <a:xfrm>
            <a:off x="5878850" y="13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3111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54A92B-E45A-0941-B73D-D31810D8D1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22" r="13024" b="1"/>
          <a:stretch/>
        </p:blipFill>
        <p:spPr>
          <a:xfrm>
            <a:off x="20" y="-1"/>
            <a:ext cx="4063977" cy="3429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5C802D-BEB0-AF45-844B-57D9B73FD3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14"/>
          <a:stretch/>
        </p:blipFill>
        <p:spPr>
          <a:xfrm>
            <a:off x="4044529" y="10"/>
            <a:ext cx="4083465" cy="3428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A63C13-862D-A447-8122-18C6385DDD6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291" r="15042"/>
          <a:stretch/>
        </p:blipFill>
        <p:spPr>
          <a:xfrm>
            <a:off x="8127994" y="10"/>
            <a:ext cx="4064005" cy="3428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798373-1D11-D749-B713-C609B1CC521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05" r="23858" b="3"/>
          <a:stretch/>
        </p:blipFill>
        <p:spPr>
          <a:xfrm>
            <a:off x="20" y="3429000"/>
            <a:ext cx="4059916" cy="342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5FDAE2-AD21-9047-8DC9-42D222AE41E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560" r="27309" b="-1"/>
          <a:stretch/>
        </p:blipFill>
        <p:spPr>
          <a:xfrm>
            <a:off x="4052316" y="3429000"/>
            <a:ext cx="4087368" cy="342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8274C5-A108-8A4B-9F91-1D3C18F5037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047" r="10301" b="4"/>
          <a:stretch/>
        </p:blipFill>
        <p:spPr>
          <a:xfrm>
            <a:off x="8132064" y="3429000"/>
            <a:ext cx="405993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028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3698E6-AD9C-5543-A743-991A148067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A80C18-E68C-B640-9B0D-E398B3FBD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Our Plan and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31504-2D09-4C4E-AB03-1F6A6850E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200" b="1" dirty="0">
                <a:solidFill>
                  <a:srgbClr val="FFFFFF"/>
                </a:solidFill>
              </a:rPr>
              <a:t>Proposal</a:t>
            </a:r>
          </a:p>
          <a:p>
            <a:r>
              <a:rPr lang="en-US" sz="2200" b="1" dirty="0">
                <a:solidFill>
                  <a:srgbClr val="FFFFFF"/>
                </a:solidFill>
              </a:rPr>
              <a:t>Started to research about facial recognition</a:t>
            </a:r>
          </a:p>
          <a:p>
            <a:r>
              <a:rPr lang="en-US" sz="2200" b="1" dirty="0">
                <a:solidFill>
                  <a:srgbClr val="FFFFFF"/>
                </a:solidFill>
              </a:rPr>
              <a:t>Face detection in images</a:t>
            </a:r>
          </a:p>
          <a:p>
            <a:r>
              <a:rPr lang="en-US" sz="2200" b="1" dirty="0">
                <a:solidFill>
                  <a:srgbClr val="FFFFFF"/>
                </a:solidFill>
              </a:rPr>
              <a:t>Face detection in live feed</a:t>
            </a:r>
          </a:p>
          <a:p>
            <a:r>
              <a:rPr lang="en-US" sz="2200" b="1" dirty="0">
                <a:solidFill>
                  <a:srgbClr val="FFFFFF"/>
                </a:solidFill>
              </a:rPr>
              <a:t>Haar Cascades</a:t>
            </a:r>
          </a:p>
          <a:p>
            <a:r>
              <a:rPr lang="en-US" sz="2200" b="1" dirty="0">
                <a:solidFill>
                  <a:srgbClr val="FFFFFF"/>
                </a:solidFill>
              </a:rPr>
              <a:t>Increase Accuracy</a:t>
            </a:r>
          </a:p>
          <a:p>
            <a:r>
              <a:rPr lang="en-US" sz="2200" b="1" dirty="0">
                <a:solidFill>
                  <a:srgbClr val="FFFFFF"/>
                </a:solidFill>
              </a:rPr>
              <a:t>HOG Algorithm</a:t>
            </a:r>
          </a:p>
          <a:p>
            <a:r>
              <a:rPr lang="en-US" sz="2200" b="1" dirty="0">
                <a:solidFill>
                  <a:srgbClr val="FFFFFF"/>
                </a:solidFill>
              </a:rPr>
              <a:t>Instagram Web Scraping</a:t>
            </a:r>
          </a:p>
          <a:p>
            <a:r>
              <a:rPr lang="en-US" sz="2200" b="1" dirty="0">
                <a:solidFill>
                  <a:srgbClr val="FFFFFF"/>
                </a:solidFill>
              </a:rPr>
              <a:t>Dash and Plotly User Interface</a:t>
            </a:r>
          </a:p>
          <a:p>
            <a:r>
              <a:rPr lang="en-US" sz="2200" b="1" dirty="0">
                <a:solidFill>
                  <a:srgbClr val="FFFFFF"/>
                </a:solidFill>
              </a:rPr>
              <a:t>Capture and Retrain Features</a:t>
            </a:r>
          </a:p>
        </p:txBody>
      </p:sp>
    </p:spTree>
    <p:extLst>
      <p:ext uri="{BB962C8B-B14F-4D97-AF65-F5344CB8AC3E}">
        <p14:creationId xmlns:p14="http://schemas.microsoft.com/office/powerpoint/2010/main" val="4116700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1AA426-3544-0240-9AB2-B01AED296E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b="30"/>
          <a:stretch/>
        </p:blipFill>
        <p:spPr>
          <a:xfrm>
            <a:off x="-17" y="10"/>
            <a:ext cx="12192000" cy="68559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DED31A-F00F-5440-9334-7121D8DC2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5277333" cy="1325563"/>
          </a:xfrm>
        </p:spPr>
        <p:txBody>
          <a:bodyPr>
            <a:normAutofit/>
          </a:bodyPr>
          <a:lstStyle/>
          <a:p>
            <a:r>
              <a:rPr lang="en-US" sz="6000" b="1" dirty="0"/>
              <a:t>Researching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E635-2AD9-534E-AA21-23F1E5079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5272888" cy="3181684"/>
          </a:xfrm>
        </p:spPr>
        <p:txBody>
          <a:bodyPr anchor="t">
            <a:normAutofit/>
          </a:bodyPr>
          <a:lstStyle/>
          <a:p>
            <a:r>
              <a:rPr lang="en-US" sz="4000" b="1" dirty="0"/>
              <a:t>Packages</a:t>
            </a:r>
          </a:p>
          <a:p>
            <a:r>
              <a:rPr lang="en-US" sz="4000" b="1" dirty="0"/>
              <a:t>Algorithms</a:t>
            </a:r>
          </a:p>
          <a:p>
            <a:r>
              <a:rPr lang="en-US" sz="4000" b="1" dirty="0"/>
              <a:t>Face Detection</a:t>
            </a:r>
          </a:p>
        </p:txBody>
      </p:sp>
      <p:sp>
        <p:nvSpPr>
          <p:cNvPr id="23" name="Freeform 49">
            <a:extLst>
              <a:ext uri="{FF2B5EF4-FFF2-40B4-BE49-F238E27FC236}">
                <a16:creationId xmlns:a16="http://schemas.microsoft.com/office/drawing/2014/main" id="{EF9B8DF2-C3F5-49A2-94D2-F7B65A0F1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4" y="581159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198D9B-10D3-9242-969A-B0C9678C58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856" r="12431" b="-2"/>
          <a:stretch/>
        </p:blipFill>
        <p:spPr>
          <a:xfrm>
            <a:off x="6893342" y="760562"/>
            <a:ext cx="5298683" cy="6097438"/>
          </a:xfrm>
          <a:custGeom>
            <a:avLst/>
            <a:gdLst>
              <a:gd name="connsiteX0" fmla="*/ 3120528 w 5298683"/>
              <a:gd name="connsiteY0" fmla="*/ 0 h 6097438"/>
              <a:gd name="connsiteX1" fmla="*/ 5105473 w 5298683"/>
              <a:gd name="connsiteY1" fmla="*/ 712577 h 6097438"/>
              <a:gd name="connsiteX2" fmla="*/ 5298683 w 5298683"/>
              <a:gd name="connsiteY2" fmla="*/ 888178 h 6097438"/>
              <a:gd name="connsiteX3" fmla="*/ 5298683 w 5298683"/>
              <a:gd name="connsiteY3" fmla="*/ 5352876 h 6097438"/>
              <a:gd name="connsiteX4" fmla="*/ 5105473 w 5298683"/>
              <a:gd name="connsiteY4" fmla="*/ 5528477 h 6097438"/>
              <a:gd name="connsiteX5" fmla="*/ 4335177 w 5298683"/>
              <a:gd name="connsiteY5" fmla="*/ 5995828 h 6097438"/>
              <a:gd name="connsiteX6" fmla="*/ 4057556 w 5298683"/>
              <a:gd name="connsiteY6" fmla="*/ 6097438 h 6097438"/>
              <a:gd name="connsiteX7" fmla="*/ 2183499 w 5298683"/>
              <a:gd name="connsiteY7" fmla="*/ 6097438 h 6097438"/>
              <a:gd name="connsiteX8" fmla="*/ 1905878 w 5298683"/>
              <a:gd name="connsiteY8" fmla="*/ 5995828 h 6097438"/>
              <a:gd name="connsiteX9" fmla="*/ 0 w 5298683"/>
              <a:gd name="connsiteY9" fmla="*/ 3120527 h 6097438"/>
              <a:gd name="connsiteX10" fmla="*/ 3120528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19431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AB5BA5-2309-BF4D-A3C7-A9A7B7D272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50000"/>
          </a:blip>
          <a:srcRect l="8099" r="6568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DED31A-F00F-5440-9334-7121D8DC2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</a:rPr>
              <a:t>Face Detection in Images</a:t>
            </a:r>
          </a:p>
        </p:txBody>
      </p:sp>
    </p:spTree>
    <p:extLst>
      <p:ext uri="{BB962C8B-B14F-4D97-AF65-F5344CB8AC3E}">
        <p14:creationId xmlns:p14="http://schemas.microsoft.com/office/powerpoint/2010/main" val="2365949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B99B1C6-C516-BD43-8DA8-0C515EDABD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24" r="14325" b="1"/>
          <a:stretch/>
        </p:blipFill>
        <p:spPr>
          <a:xfrm>
            <a:off x="3009901" y="5"/>
            <a:ext cx="6118594" cy="5723975"/>
          </a:xfrm>
          <a:custGeom>
            <a:avLst/>
            <a:gdLst>
              <a:gd name="connsiteX0" fmla="*/ 0 w 4831627"/>
              <a:gd name="connsiteY0" fmla="*/ 0 h 4520011"/>
              <a:gd name="connsiteX1" fmla="*/ 4831627 w 4831627"/>
              <a:gd name="connsiteY1" fmla="*/ 0 h 4520011"/>
              <a:gd name="connsiteX2" fmla="*/ 1416677 w 4831627"/>
              <a:gd name="connsiteY2" fmla="*/ 4520011 h 4520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31627" h="4520011">
                <a:moveTo>
                  <a:pt x="0" y="0"/>
                </a:moveTo>
                <a:lnTo>
                  <a:pt x="4831627" y="0"/>
                </a:lnTo>
                <a:lnTo>
                  <a:pt x="1416677" y="4520011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A8297C-D4FB-9448-9828-295FC372F0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8" r="7868"/>
          <a:stretch/>
        </p:blipFill>
        <p:spPr>
          <a:xfrm>
            <a:off x="4041994" y="-4"/>
            <a:ext cx="8139373" cy="6858000"/>
          </a:xfrm>
          <a:custGeom>
            <a:avLst/>
            <a:gdLst>
              <a:gd name="connsiteX0" fmla="*/ 5181344 w 8139373"/>
              <a:gd name="connsiteY0" fmla="*/ 0 h 6858000"/>
              <a:gd name="connsiteX1" fmla="*/ 8139373 w 8139373"/>
              <a:gd name="connsiteY1" fmla="*/ 0 h 6858000"/>
              <a:gd name="connsiteX2" fmla="*/ 8139373 w 8139373"/>
              <a:gd name="connsiteY2" fmla="*/ 6858000 h 6858000"/>
              <a:gd name="connsiteX3" fmla="*/ 0 w 813937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39373" h="6858000">
                <a:moveTo>
                  <a:pt x="5181344" y="0"/>
                </a:moveTo>
                <a:lnTo>
                  <a:pt x="8139373" y="0"/>
                </a:lnTo>
                <a:lnTo>
                  <a:pt x="813937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51FAB7-BC82-0E44-9E22-74E150C66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6" y="1210222"/>
            <a:ext cx="3749061" cy="1508469"/>
          </a:xfrm>
        </p:spPr>
        <p:txBody>
          <a:bodyPr anchor="ctr">
            <a:noAutofit/>
          </a:bodyPr>
          <a:lstStyle/>
          <a:p>
            <a:pPr algn="ctr"/>
            <a:r>
              <a:rPr lang="en-US" sz="6000" b="1" dirty="0"/>
              <a:t>Haar Cascades</a:t>
            </a:r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7EB6695E-BED5-4DA3-8C9B-AD301AEF47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435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9E663-AE75-4B4E-A4A3-C80F99E9B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366" y="2849150"/>
            <a:ext cx="3749061" cy="3005289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First live face detection</a:t>
            </a:r>
          </a:p>
          <a:p>
            <a:r>
              <a:rPr lang="en-US" b="1" dirty="0"/>
              <a:t>Moved on to Recognition</a:t>
            </a:r>
          </a:p>
          <a:p>
            <a:r>
              <a:rPr lang="en-US" b="1" dirty="0"/>
              <a:t>More Problems with accuracy</a:t>
            </a:r>
          </a:p>
          <a:p>
            <a:r>
              <a:rPr lang="en-US" b="1" dirty="0"/>
              <a:t>Gradients</a:t>
            </a:r>
          </a:p>
        </p:txBody>
      </p:sp>
    </p:spTree>
    <p:extLst>
      <p:ext uri="{BB962C8B-B14F-4D97-AF65-F5344CB8AC3E}">
        <p14:creationId xmlns:p14="http://schemas.microsoft.com/office/powerpoint/2010/main" val="1861088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9C0FA3-C94E-FF4C-B632-8DEF12D51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50000"/>
          </a:blip>
          <a:srcRect t="1607" b="1627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BD89D7-65E3-3F44-9E55-F4721B34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Gradients on Web Cam Feed</a:t>
            </a:r>
          </a:p>
        </p:txBody>
      </p:sp>
    </p:spTree>
    <p:extLst>
      <p:ext uri="{BB962C8B-B14F-4D97-AF65-F5344CB8AC3E}">
        <p14:creationId xmlns:p14="http://schemas.microsoft.com/office/powerpoint/2010/main" val="18240862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AB225BA-7412-4605-8E8D-5AED2BF56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FDC004-42B9-FC4A-A3C4-5B659FF2E5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001" b="3328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04BB9CD-970D-4FE5-B4E3-D651735BF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alphaModFix amt="27000"/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254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F08D87-DBCA-F847-A936-DA6211E7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2152955"/>
            <a:ext cx="9966960" cy="25520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 dirty="0">
                <a:solidFill>
                  <a:srgbClr val="FFFFFF"/>
                </a:solidFill>
              </a:rPr>
              <a:t>Haar vs. HOG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0D6276-8D53-4DDA-A15A-90E0831F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195574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0C150C7-96FB-4EB9-BDF9-212535A60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808342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376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9E79F-4CDE-5642-878D-9B6146DEC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5006336" cy="1325563"/>
          </a:xfrm>
        </p:spPr>
        <p:txBody>
          <a:bodyPr>
            <a:normAutofit/>
          </a:bodyPr>
          <a:lstStyle/>
          <a:p>
            <a:r>
              <a:rPr lang="en-US" sz="6000" b="1" dirty="0"/>
              <a:t>Haar Cascades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576AC-EB38-8E42-83B2-2DD1E0E84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5006336" cy="3181684"/>
          </a:xfrm>
        </p:spPr>
        <p:txBody>
          <a:bodyPr anchor="t">
            <a:noAutofit/>
          </a:bodyPr>
          <a:lstStyle/>
          <a:p>
            <a:pPr lvl="0"/>
            <a:r>
              <a:rPr lang="en-US" sz="2400" b="1" dirty="0"/>
              <a:t>Advantages</a:t>
            </a:r>
          </a:p>
          <a:p>
            <a:pPr lvl="1"/>
            <a:r>
              <a:rPr lang="en-US" b="1" dirty="0"/>
              <a:t>Faster</a:t>
            </a:r>
          </a:p>
          <a:p>
            <a:pPr lvl="1"/>
            <a:r>
              <a:rPr lang="en-US" b="1" dirty="0"/>
              <a:t>Great at face detection </a:t>
            </a:r>
          </a:p>
          <a:p>
            <a:pPr lvl="1"/>
            <a:r>
              <a:rPr lang="en-US" b="1" dirty="0"/>
              <a:t>Initially less accurate than  HOG</a:t>
            </a:r>
          </a:p>
          <a:p>
            <a:pPr lvl="0"/>
            <a:r>
              <a:rPr lang="en-US" sz="2400" b="1" dirty="0"/>
              <a:t>Disadvantages</a:t>
            </a:r>
          </a:p>
          <a:p>
            <a:pPr lvl="1"/>
            <a:r>
              <a:rPr lang="en-US" b="1" dirty="0"/>
              <a:t>Bad at recognition</a:t>
            </a:r>
          </a:p>
          <a:p>
            <a:pPr lvl="1"/>
            <a:r>
              <a:rPr lang="en-US" b="1" dirty="0"/>
              <a:t>Needs a bigger data set </a:t>
            </a:r>
          </a:p>
          <a:p>
            <a:pPr lvl="1"/>
            <a:r>
              <a:rPr lang="en-US" b="1" dirty="0"/>
              <a:t>Time consuming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9218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ECBAF-BEAE-D741-B6AB-8461F08DC6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19" r="21519" b="-1"/>
          <a:stretch/>
        </p:blipFill>
        <p:spPr>
          <a:xfrm>
            <a:off x="6167846" y="10"/>
            <a:ext cx="6024154" cy="685799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396706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4C379D-BDEC-DE4A-9D30-08DCF39E0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591" y="650497"/>
            <a:ext cx="4763261" cy="557106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5EC24D-9E69-5A4D-9857-93ACD43F5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5873" y="801909"/>
            <a:ext cx="3854945" cy="215876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70DAE8-0260-ED4A-BD38-ADBE79D532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5873" y="3943174"/>
            <a:ext cx="3854945" cy="208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60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512</Words>
  <Application>Microsoft Office PowerPoint</Application>
  <PresentationFormat>Widescreen</PresentationFormat>
  <Paragraphs>123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FACIAL RECOGNITION Gregg Legarda and Cristina Giraldo Machine Learning 1 DATS 6202</vt:lpstr>
      <vt:lpstr>Our Plan and Execution</vt:lpstr>
      <vt:lpstr>Researching</vt:lpstr>
      <vt:lpstr>Face Detection in Images</vt:lpstr>
      <vt:lpstr>Haar Cascades</vt:lpstr>
      <vt:lpstr>Gradients on Web Cam Feed</vt:lpstr>
      <vt:lpstr>Haar vs. HOG</vt:lpstr>
      <vt:lpstr>Haar Cascades</vt:lpstr>
      <vt:lpstr>PowerPoint Presentation</vt:lpstr>
      <vt:lpstr>HOG Algorithm</vt:lpstr>
      <vt:lpstr>PowerPoint Presentation</vt:lpstr>
      <vt:lpstr>Extra Features</vt:lpstr>
      <vt:lpstr>Demo</vt:lpstr>
      <vt:lpstr>Code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RECOGNITION Gregg Legarda and Cristina Giraldo Machine Learning 1 DATS 6202</dc:title>
  <dc:creator>Legarda, Gregg Berne Aquino</dc:creator>
  <cp:lastModifiedBy>Giraldo Vargas, Maria Cristina</cp:lastModifiedBy>
  <cp:revision>2</cp:revision>
  <dcterms:created xsi:type="dcterms:W3CDTF">2019-08-19T02:59:21Z</dcterms:created>
  <dcterms:modified xsi:type="dcterms:W3CDTF">2019-08-19T11:47:38Z</dcterms:modified>
</cp:coreProperties>
</file>